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6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7F25-EA7E-CC43-A01E-B5E1478158FB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7059-F1D2-D448-99A3-0A4564AB4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39728" cy="308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84442"/>
            <a:ext cx="2651446" cy="3773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447" y="3084442"/>
            <a:ext cx="2354771" cy="3773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729" y="-1"/>
            <a:ext cx="4704272" cy="308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218" y="3084442"/>
            <a:ext cx="2288340" cy="3773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701" y="3084442"/>
            <a:ext cx="2146300" cy="37735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5A Listening 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114"/>
            <a:ext cx="8229600" cy="5617029"/>
          </a:xfrm>
        </p:spPr>
        <p:txBody>
          <a:bodyPr/>
          <a:lstStyle/>
          <a:p>
            <a:r>
              <a:rPr lang="en-US" dirty="0" smtClean="0"/>
              <a:t>1/ Qui </a:t>
            </a:r>
            <a:r>
              <a:rPr lang="en-US" dirty="0" err="1" smtClean="0"/>
              <a:t>est</a:t>
            </a:r>
            <a:r>
              <a:rPr lang="en-US" dirty="0" smtClean="0"/>
              <a:t> Justin? </a:t>
            </a:r>
          </a:p>
          <a:p>
            <a:endParaRPr lang="en-US" dirty="0"/>
          </a:p>
          <a:p>
            <a:r>
              <a:rPr lang="en-US" dirty="0" smtClean="0"/>
              <a:t>2/ Justin a </a:t>
            </a:r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âge</a:t>
            </a:r>
            <a:r>
              <a:rPr lang="en-US" dirty="0" smtClean="0"/>
              <a:t>? </a:t>
            </a:r>
          </a:p>
          <a:p>
            <a:endParaRPr lang="en-US" dirty="0"/>
          </a:p>
          <a:p>
            <a:r>
              <a:rPr lang="en-US" dirty="0" smtClean="0"/>
              <a:t>3/ De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couleur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yeux</a:t>
            </a:r>
            <a:r>
              <a:rPr lang="en-US" dirty="0" smtClean="0"/>
              <a:t> et les </a:t>
            </a:r>
            <a:r>
              <a:rPr lang="en-US" dirty="0" err="1" smtClean="0"/>
              <a:t>cheveux</a:t>
            </a:r>
            <a:r>
              <a:rPr lang="en-US" dirty="0" smtClean="0"/>
              <a:t> de Justin? </a:t>
            </a:r>
          </a:p>
          <a:p>
            <a:endParaRPr lang="en-US" dirty="0"/>
          </a:p>
          <a:p>
            <a:r>
              <a:rPr lang="en-US" dirty="0" smtClean="0"/>
              <a:t>4/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ressemblent</a:t>
            </a:r>
            <a:r>
              <a:rPr lang="en-US" smtClean="0"/>
              <a:t> à qui?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5A </a:t>
            </a:r>
            <a:r>
              <a:rPr lang="en-US" dirty="0" err="1" smtClean="0"/>
              <a:t>Grammaire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Possessive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Possessive Adjectives: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39712"/>
              </p:ext>
            </p:extLst>
          </p:nvPr>
        </p:nvGraphicFramePr>
        <p:xfrm>
          <a:off x="3812117" y="273050"/>
          <a:ext cx="5111752" cy="489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8667">
                <a:tc>
                  <a:txBody>
                    <a:bodyPr/>
                    <a:lstStyle/>
                    <a:p>
                      <a:r>
                        <a:rPr lang="en-US" dirty="0" smtClean="0"/>
                        <a:t>Possessive Adjectives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Masculine/Singular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 before a consonant/Singular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r>
                        <a:rPr lang="en-US" baseline="0" dirty="0" smtClean="0"/>
                        <a:t> (masculine or feminine)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8"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Your </a:t>
                      </a:r>
                      <a:r>
                        <a:rPr lang="en-US" smtClean="0"/>
                        <a:t>(informal)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His/Her/</a:t>
                      </a:r>
                    </a:p>
                    <a:p>
                      <a:r>
                        <a:rPr lang="en-US" dirty="0" smtClean="0"/>
                        <a:t>One’s/Its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97"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Your (formal)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97">
                <a:tc>
                  <a:txBody>
                    <a:bodyPr/>
                    <a:lstStyle/>
                    <a:p>
                      <a:r>
                        <a:rPr lang="en-US" dirty="0" smtClean="0"/>
                        <a:t>Their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57200"/>
            <a:ext cx="3812117" cy="6400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possessive adjectives </a:t>
            </a:r>
            <a:r>
              <a:rPr lang="en-US" sz="1800" b="1" u="sng" dirty="0" smtClean="0">
                <a:solidFill>
                  <a:srgbClr val="FF0000"/>
                </a:solidFill>
              </a:rPr>
              <a:t>agrees</a:t>
            </a:r>
            <a:r>
              <a:rPr lang="en-US" sz="1800" dirty="0" smtClean="0"/>
              <a:t> (gender, singular, plural) with the noun/object that it is describing (NOT WITH THE OWNER/PERSON SPEAKING).</a:t>
            </a:r>
          </a:p>
          <a:p>
            <a:endParaRPr lang="en-US" sz="1800" dirty="0" smtClean="0"/>
          </a:p>
          <a:p>
            <a:r>
              <a:rPr lang="en-US" sz="1800" b="1" u="sng" dirty="0" smtClean="0"/>
              <a:t>Example:</a:t>
            </a:r>
            <a:r>
              <a:rPr lang="en-US" sz="1800" dirty="0" smtClean="0"/>
              <a:t>  </a:t>
            </a:r>
            <a:r>
              <a:rPr lang="en-US" sz="1800" b="1" dirty="0" smtClean="0">
                <a:solidFill>
                  <a:srgbClr val="008000"/>
                </a:solidFill>
              </a:rPr>
              <a:t>Mon</a:t>
            </a:r>
            <a:r>
              <a:rPr lang="en-US" sz="1800" dirty="0" smtClean="0"/>
              <a:t> cahier </a:t>
            </a:r>
            <a:r>
              <a:rPr lang="en-US" sz="1800" dirty="0" err="1" smtClean="0"/>
              <a:t>est</a:t>
            </a:r>
            <a:r>
              <a:rPr lang="en-US" sz="1800" dirty="0" smtClean="0"/>
              <a:t> vert.  </a:t>
            </a:r>
          </a:p>
          <a:p>
            <a:r>
              <a:rPr lang="en-US" sz="1800" dirty="0" smtClean="0"/>
              <a:t>		</a:t>
            </a:r>
            <a:r>
              <a:rPr lang="en-US" sz="1800" b="1" dirty="0" smtClean="0">
                <a:solidFill>
                  <a:srgbClr val="008000"/>
                </a:solidFill>
              </a:rPr>
              <a:t>My</a:t>
            </a:r>
            <a:r>
              <a:rPr lang="en-US" sz="1800" dirty="0" smtClean="0"/>
              <a:t> notebook is green.</a:t>
            </a:r>
          </a:p>
          <a:p>
            <a:r>
              <a:rPr lang="en-US" sz="1800" dirty="0" smtClean="0"/>
              <a:t>		It does not matter if it is a boy or girl speaking.  You would use “</a:t>
            </a:r>
            <a:r>
              <a:rPr lang="en-US" sz="1800" dirty="0" err="1" smtClean="0"/>
              <a:t>mon</a:t>
            </a:r>
            <a:r>
              <a:rPr lang="en-US" sz="1800" dirty="0" smtClean="0"/>
              <a:t>” because cahier is masculine.</a:t>
            </a:r>
          </a:p>
          <a:p>
            <a:endParaRPr lang="en-US" sz="1800" dirty="0" smtClean="0"/>
          </a:p>
          <a:p>
            <a:r>
              <a:rPr lang="en-US" sz="1800" b="1" u="sng" dirty="0" smtClean="0"/>
              <a:t>Example</a:t>
            </a:r>
            <a:r>
              <a:rPr lang="en-US" sz="1800" dirty="0" smtClean="0"/>
              <a:t>:  Luc </a:t>
            </a:r>
            <a:r>
              <a:rPr lang="en-US" sz="1800" dirty="0" err="1" smtClean="0"/>
              <a:t>aime</a:t>
            </a:r>
            <a:r>
              <a:rPr lang="en-US" sz="1800" dirty="0" smtClean="0"/>
              <a:t> </a:t>
            </a:r>
            <a:r>
              <a:rPr lang="en-US" sz="1800" b="1" dirty="0" err="1" smtClean="0">
                <a:solidFill>
                  <a:srgbClr val="008000"/>
                </a:solidFill>
              </a:rPr>
              <a:t>sa</a:t>
            </a:r>
            <a:r>
              <a:rPr lang="en-US" sz="1800" dirty="0" smtClean="0"/>
              <a:t> belle-</a:t>
            </a:r>
            <a:r>
              <a:rPr lang="en-US" sz="1800" dirty="0" err="1" smtClean="0"/>
              <a:t>mère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		Luc likes </a:t>
            </a:r>
            <a:r>
              <a:rPr lang="en-US" sz="1800" b="1" dirty="0" smtClean="0">
                <a:solidFill>
                  <a:srgbClr val="008000"/>
                </a:solidFill>
              </a:rPr>
              <a:t>his</a:t>
            </a:r>
            <a:r>
              <a:rPr lang="en-US" sz="1800" dirty="0" smtClean="0"/>
              <a:t> mother-in-law.</a:t>
            </a:r>
          </a:p>
          <a:p>
            <a:r>
              <a:rPr lang="en-US" sz="1800" dirty="0" smtClean="0"/>
              <a:t>		It does not matter that Luc is a boy.  It is “</a:t>
            </a:r>
            <a:r>
              <a:rPr lang="en-US" sz="1800" dirty="0" err="1" smtClean="0"/>
              <a:t>sa</a:t>
            </a:r>
            <a:r>
              <a:rPr lang="en-US" sz="1800" dirty="0" smtClean="0"/>
              <a:t>” because belle-</a:t>
            </a:r>
            <a:r>
              <a:rPr lang="en-US" sz="1800" dirty="0" err="1" smtClean="0"/>
              <a:t>mère</a:t>
            </a:r>
            <a:r>
              <a:rPr lang="en-US" sz="1800" dirty="0" smtClean="0"/>
              <a:t> is feminine.</a:t>
            </a:r>
          </a:p>
          <a:p>
            <a:r>
              <a:rPr lang="en-US" sz="1800" dirty="0" smtClean="0"/>
              <a:t>		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Possessive Adjectives: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84188"/>
              </p:ext>
            </p:extLst>
          </p:nvPr>
        </p:nvGraphicFramePr>
        <p:xfrm>
          <a:off x="3812117" y="273050"/>
          <a:ext cx="5111752" cy="489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8667">
                <a:tc>
                  <a:txBody>
                    <a:bodyPr/>
                    <a:lstStyle/>
                    <a:p>
                      <a:r>
                        <a:rPr lang="en-US" dirty="0" smtClean="0"/>
                        <a:t>Possessive Adjectives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Masculine/Singular/ Before a vowel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 before a consonant/Singular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r>
                        <a:rPr lang="en-US" baseline="0" dirty="0" smtClean="0"/>
                        <a:t> (masculine or feminine)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8"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Your (familiar)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His/Her/</a:t>
                      </a:r>
                    </a:p>
                    <a:p>
                      <a:r>
                        <a:rPr lang="en-US" dirty="0" smtClean="0"/>
                        <a:t>One’s/Its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97"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Your (formal)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97">
                <a:tc>
                  <a:txBody>
                    <a:bodyPr/>
                    <a:lstStyle/>
                    <a:p>
                      <a:r>
                        <a:rPr lang="en-US" dirty="0" smtClean="0"/>
                        <a:t>Their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57200"/>
            <a:ext cx="3812117" cy="6400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When a Feminine/Singular word begins with a VOWEL:</a:t>
            </a:r>
          </a:p>
          <a:p>
            <a:endParaRPr lang="en-US" sz="1800" dirty="0" smtClean="0"/>
          </a:p>
          <a:p>
            <a:r>
              <a:rPr lang="en-US" sz="1800" dirty="0" smtClean="0"/>
              <a:t>DO NOT USE THE FEMININE SINGULAR COLUMN!!!  </a:t>
            </a:r>
          </a:p>
          <a:p>
            <a:endParaRPr lang="en-US" sz="1800" dirty="0" smtClean="0"/>
          </a:p>
          <a:p>
            <a:r>
              <a:rPr lang="en-US" sz="1800" dirty="0" smtClean="0"/>
              <a:t>INSTEAD USE THE MASCULINE SINGULAR COLUMN!!!</a:t>
            </a:r>
          </a:p>
          <a:p>
            <a:endParaRPr lang="en-US" sz="1800" dirty="0" smtClean="0"/>
          </a:p>
          <a:p>
            <a:r>
              <a:rPr lang="en-US" sz="1800" dirty="0" smtClean="0"/>
              <a:t>LOOK AT WHAT HAPPENS:</a:t>
            </a:r>
          </a:p>
          <a:p>
            <a:endParaRPr lang="en-US" sz="1800" dirty="0" smtClean="0"/>
          </a:p>
          <a:p>
            <a:r>
              <a:rPr lang="en-US" sz="1800" dirty="0" smtClean="0"/>
              <a:t>My poster:  M</a:t>
            </a:r>
            <a:r>
              <a:rPr lang="en-US" sz="1800" b="1" u="sng" dirty="0" smtClean="0">
                <a:solidFill>
                  <a:srgbClr val="008000"/>
                </a:solidFill>
              </a:rPr>
              <a:t>a</a:t>
            </a:r>
            <a:r>
              <a:rPr lang="en-US" sz="1800" dirty="0" smtClean="0"/>
              <a:t> </a:t>
            </a:r>
            <a:r>
              <a:rPr lang="en-US" sz="1800" b="1" u="sng" dirty="0" err="1" smtClean="0">
                <a:solidFill>
                  <a:srgbClr val="008000"/>
                </a:solidFill>
              </a:rPr>
              <a:t>a</a:t>
            </a:r>
            <a:r>
              <a:rPr lang="en-US" sz="1800" dirty="0" err="1" smtClean="0"/>
              <a:t>ffiche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		We don’t want two vowels 		together! </a:t>
            </a:r>
          </a:p>
          <a:p>
            <a:r>
              <a:rPr lang="en-US" sz="1800" dirty="0" smtClean="0"/>
              <a:t>So, instead, switch to the masculine “my.”	</a:t>
            </a:r>
          </a:p>
          <a:p>
            <a:r>
              <a:rPr lang="en-US" sz="1800" dirty="0" smtClean="0"/>
              <a:t>		Mon </a:t>
            </a:r>
            <a:r>
              <a:rPr lang="en-US" sz="1800" dirty="0" err="1" smtClean="0"/>
              <a:t>affiche</a:t>
            </a:r>
            <a:r>
              <a:rPr lang="en-US" sz="1800" dirty="0" smtClean="0"/>
              <a:t>.</a:t>
            </a:r>
          </a:p>
          <a:p>
            <a:r>
              <a:rPr lang="en-US" sz="1800" dirty="0" smtClean="0">
                <a:sym typeface="Wingdings"/>
              </a:rPr>
              <a:t>	</a:t>
            </a:r>
            <a:r>
              <a:rPr lang="en-US" sz="1800" dirty="0" smtClean="0"/>
              <a:t>MUCH BETTER! </a:t>
            </a:r>
            <a:r>
              <a:rPr lang="en-US" sz="1800" dirty="0" err="1" smtClean="0">
                <a:sym typeface="Wingdings"/>
              </a:rPr>
              <a:t></a:t>
            </a:r>
            <a:r>
              <a:rPr lang="en-US" sz="1800" dirty="0" smtClean="0"/>
              <a:t>	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Possessive Adjectives: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4731"/>
              </p:ext>
            </p:extLst>
          </p:nvPr>
        </p:nvGraphicFramePr>
        <p:xfrm>
          <a:off x="3812117" y="273050"/>
          <a:ext cx="5111752" cy="489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8667">
                <a:tc>
                  <a:txBody>
                    <a:bodyPr/>
                    <a:lstStyle/>
                    <a:p>
                      <a:r>
                        <a:rPr lang="en-US" dirty="0" smtClean="0"/>
                        <a:t>Possessive Adjectives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Masculine/Singular/ BEFORE A VOWEL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 /Singular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r>
                        <a:rPr lang="en-US" baseline="0" dirty="0" smtClean="0"/>
                        <a:t> (masculine or feminine)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8"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Your </a:t>
                      </a:r>
                      <a:r>
                        <a:rPr lang="en-US" dirty="0" smtClean="0"/>
                        <a:t>(informal)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His/Her/One’s/Its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97"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r>
                        <a:rPr lang="en-US" dirty="0" smtClean="0"/>
                        <a:t>Your (formal)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97">
                <a:tc>
                  <a:txBody>
                    <a:bodyPr/>
                    <a:lstStyle/>
                    <a:p>
                      <a:r>
                        <a:rPr lang="en-US" dirty="0" smtClean="0"/>
                        <a:t>Their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57200"/>
            <a:ext cx="3812117" cy="6400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Put the proper possessive adjective in front of each:</a:t>
            </a:r>
          </a:p>
          <a:p>
            <a:endParaRPr lang="en-US" sz="1800" dirty="0" smtClean="0"/>
          </a:p>
          <a:p>
            <a:r>
              <a:rPr lang="en-US" sz="1800" dirty="0" smtClean="0"/>
              <a:t>______  </a:t>
            </a:r>
            <a:r>
              <a:rPr lang="en-US" sz="1800" dirty="0" err="1" smtClean="0"/>
              <a:t>oncle</a:t>
            </a:r>
            <a:r>
              <a:rPr lang="en-US" sz="1800" dirty="0" smtClean="0"/>
              <a:t> – my</a:t>
            </a:r>
          </a:p>
          <a:p>
            <a:endParaRPr lang="en-US" sz="1800" dirty="0" smtClean="0"/>
          </a:p>
          <a:p>
            <a:r>
              <a:rPr lang="en-US" sz="1800" dirty="0" smtClean="0"/>
              <a:t>______ </a:t>
            </a:r>
            <a:r>
              <a:rPr lang="en-US" sz="1800" dirty="0" err="1" smtClean="0"/>
              <a:t>trousse</a:t>
            </a:r>
            <a:r>
              <a:rPr lang="en-US" sz="1800" dirty="0" smtClean="0"/>
              <a:t> – your </a:t>
            </a:r>
            <a:r>
              <a:rPr lang="en-US" sz="1800" dirty="0" smtClean="0"/>
              <a:t>(</a:t>
            </a:r>
            <a:r>
              <a:rPr lang="en-US" sz="1800" dirty="0" smtClean="0"/>
              <a:t>informal</a:t>
            </a:r>
            <a:r>
              <a:rPr lang="en-US" sz="1800" dirty="0" smtClean="0"/>
              <a:t>)</a:t>
            </a:r>
            <a:r>
              <a:rPr lang="en-US" sz="1800" dirty="0" smtClean="0"/>
              <a:t>	</a:t>
            </a:r>
          </a:p>
          <a:p>
            <a:endParaRPr lang="en-US" sz="1800" dirty="0" smtClean="0"/>
          </a:p>
          <a:p>
            <a:r>
              <a:rPr lang="en-US" sz="1800" dirty="0" smtClean="0"/>
              <a:t>______ </a:t>
            </a:r>
            <a:r>
              <a:rPr lang="en-US" sz="1800" dirty="0" err="1" smtClean="0"/>
              <a:t>livre</a:t>
            </a:r>
            <a:r>
              <a:rPr lang="en-US" sz="1800" dirty="0" smtClean="0"/>
              <a:t> – her </a:t>
            </a:r>
          </a:p>
          <a:p>
            <a:endParaRPr lang="en-US" sz="1800" dirty="0" smtClean="0"/>
          </a:p>
          <a:p>
            <a:r>
              <a:rPr lang="en-US" sz="1800" dirty="0" smtClean="0"/>
              <a:t>______ </a:t>
            </a:r>
            <a:r>
              <a:rPr lang="en-US" sz="1800" dirty="0" err="1" smtClean="0"/>
              <a:t>salle</a:t>
            </a:r>
            <a:r>
              <a:rPr lang="en-US" sz="1800" dirty="0" smtClean="0"/>
              <a:t> de </a:t>
            </a:r>
            <a:r>
              <a:rPr lang="en-US" sz="1800" dirty="0" err="1" smtClean="0"/>
              <a:t>classe</a:t>
            </a:r>
            <a:r>
              <a:rPr lang="en-US" sz="1800" dirty="0" smtClean="0"/>
              <a:t> – our</a:t>
            </a:r>
          </a:p>
          <a:p>
            <a:endParaRPr lang="en-US" sz="1800" dirty="0" smtClean="0"/>
          </a:p>
          <a:p>
            <a:r>
              <a:rPr lang="en-US" sz="1800" dirty="0" smtClean="0"/>
              <a:t>______ </a:t>
            </a:r>
            <a:r>
              <a:rPr lang="en-US" sz="1800" dirty="0" err="1" smtClean="0"/>
              <a:t>fenêtres</a:t>
            </a:r>
            <a:r>
              <a:rPr lang="en-US" sz="1800" dirty="0" smtClean="0"/>
              <a:t> – my </a:t>
            </a:r>
          </a:p>
          <a:p>
            <a:endParaRPr lang="en-US" sz="1800" dirty="0" smtClean="0"/>
          </a:p>
          <a:p>
            <a:r>
              <a:rPr lang="en-US" sz="1800" dirty="0" smtClean="0"/>
              <a:t>______ beau-</a:t>
            </a:r>
            <a:r>
              <a:rPr lang="en-US" sz="1800" dirty="0" err="1" smtClean="0"/>
              <a:t>père</a:t>
            </a:r>
            <a:r>
              <a:rPr lang="en-US" sz="1800" dirty="0" smtClean="0"/>
              <a:t> – their</a:t>
            </a:r>
          </a:p>
          <a:p>
            <a:endParaRPr lang="en-US" sz="1800" dirty="0" smtClean="0"/>
          </a:p>
          <a:p>
            <a:r>
              <a:rPr lang="en-US" sz="1800" dirty="0" smtClean="0"/>
              <a:t>______ </a:t>
            </a:r>
            <a:r>
              <a:rPr lang="en-US" sz="1800" dirty="0" err="1" smtClean="0"/>
              <a:t>tante</a:t>
            </a:r>
            <a:r>
              <a:rPr lang="en-US" sz="1800" dirty="0" smtClean="0"/>
              <a:t> – your (formal)</a:t>
            </a:r>
          </a:p>
          <a:p>
            <a:endParaRPr lang="en-US" sz="1800" dirty="0" smtClean="0"/>
          </a:p>
          <a:p>
            <a:r>
              <a:rPr lang="en-US" sz="1800" dirty="0" smtClean="0"/>
              <a:t>______ </a:t>
            </a:r>
            <a:r>
              <a:rPr lang="en-US" sz="1800" dirty="0" err="1" smtClean="0"/>
              <a:t>omelette</a:t>
            </a:r>
            <a:r>
              <a:rPr lang="en-US" sz="1800" dirty="0" smtClean="0"/>
              <a:t> – her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278</Words>
  <Application>Microsoft Office PowerPoint</Application>
  <PresentationFormat>On-screen Show (4:3)</PresentationFormat>
  <Paragraphs>140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5A Listening Activity:</vt:lpstr>
      <vt:lpstr>5A Grammaire:   Possessive Adjectives</vt:lpstr>
      <vt:lpstr>Possessive Adjectives:</vt:lpstr>
      <vt:lpstr>Possessive Adjectives:</vt:lpstr>
      <vt:lpstr>Possessive Adjectives:</vt:lpstr>
    </vt:vector>
  </TitlesOfParts>
  <Company>Classrooms for the 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5A Grammaire:   Possessive Adjectives</dc:title>
  <dc:creator>PA Department of Education Classrooms for the Future</dc:creator>
  <cp:lastModifiedBy>User</cp:lastModifiedBy>
  <cp:revision>12</cp:revision>
  <dcterms:created xsi:type="dcterms:W3CDTF">2012-03-12T13:52:06Z</dcterms:created>
  <dcterms:modified xsi:type="dcterms:W3CDTF">2017-12-19T19:42:22Z</dcterms:modified>
</cp:coreProperties>
</file>